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3E37-D074-4FBA-9F29-E0B745B4254E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2342-7C7D-4C0A-945A-1586F9134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7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3E37-D074-4FBA-9F29-E0B745B4254E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2342-7C7D-4C0A-945A-1586F9134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2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3E37-D074-4FBA-9F29-E0B745B4254E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2342-7C7D-4C0A-945A-1586F9134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2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3E37-D074-4FBA-9F29-E0B745B4254E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2342-7C7D-4C0A-945A-1586F9134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6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3E37-D074-4FBA-9F29-E0B745B4254E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2342-7C7D-4C0A-945A-1586F9134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5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3E37-D074-4FBA-9F29-E0B745B4254E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2342-7C7D-4C0A-945A-1586F9134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8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3E37-D074-4FBA-9F29-E0B745B4254E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2342-7C7D-4C0A-945A-1586F9134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8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3E37-D074-4FBA-9F29-E0B745B4254E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2342-7C7D-4C0A-945A-1586F9134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2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3E37-D074-4FBA-9F29-E0B745B4254E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2342-7C7D-4C0A-945A-1586F9134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0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3E37-D074-4FBA-9F29-E0B745B4254E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2342-7C7D-4C0A-945A-1586F9134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44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3E37-D074-4FBA-9F29-E0B745B4254E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2342-7C7D-4C0A-945A-1586F9134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8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53E37-D074-4FBA-9F29-E0B745B4254E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2342-7C7D-4C0A-945A-1586F9134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8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6251995"/>
            <a:ext cx="12192000" cy="61062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5707" y="5788064"/>
            <a:ext cx="1460583" cy="10305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-17614"/>
            <a:ext cx="1219200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Sierra Sands Unified School District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</a:rPr>
              <a:t>Engaging all Learners</a:t>
            </a:r>
          </a:p>
          <a:p>
            <a:pPr algn="ctr"/>
            <a:endParaRPr lang="en-US" dirty="0"/>
          </a:p>
        </p:txBody>
      </p:sp>
      <p:sp>
        <p:nvSpPr>
          <p:cNvPr id="9" name="object 10"/>
          <p:cNvSpPr txBox="1">
            <a:spLocks/>
          </p:cNvSpPr>
          <p:nvPr/>
        </p:nvSpPr>
        <p:spPr>
          <a:xfrm>
            <a:off x="3889629" y="2037564"/>
            <a:ext cx="4412741" cy="3113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85">
              <a:lnSpc>
                <a:spcPct val="100000"/>
              </a:lnSpc>
            </a:pPr>
            <a:r>
              <a:rPr lang="en-US" sz="2800" b="1" spc="-5" dirty="0">
                <a:solidFill>
                  <a:srgbClr val="002060"/>
                </a:solidFill>
              </a:rPr>
              <a:t>2020-21</a:t>
            </a:r>
            <a:r>
              <a:rPr lang="en-US" sz="2800" b="1" spc="-35" dirty="0">
                <a:solidFill>
                  <a:srgbClr val="002060"/>
                </a:solidFill>
              </a:rPr>
              <a:t> </a:t>
            </a:r>
            <a:r>
              <a:rPr lang="en-US" sz="2800" b="1" spc="-5" dirty="0">
                <a:solidFill>
                  <a:srgbClr val="002060"/>
                </a:solidFill>
              </a:rPr>
              <a:t>Budget</a:t>
            </a:r>
          </a:p>
          <a:p>
            <a:pPr marL="5715">
              <a:lnSpc>
                <a:spcPct val="100000"/>
              </a:lnSpc>
            </a:pPr>
            <a:r>
              <a:rPr lang="en-US" sz="2800" b="1" spc="-5" dirty="0">
                <a:solidFill>
                  <a:srgbClr val="002060"/>
                </a:solidFill>
              </a:rPr>
              <a:t>45 Day Budget Revision</a:t>
            </a:r>
            <a:r>
              <a:rPr lang="en-US" sz="2800" b="1" spc="30" dirty="0">
                <a:solidFill>
                  <a:srgbClr val="002060"/>
                </a:solidFill>
              </a:rPr>
              <a:t> </a:t>
            </a:r>
            <a:r>
              <a:rPr lang="en-US" sz="2800" b="1" spc="-5" dirty="0">
                <a:solidFill>
                  <a:srgbClr val="002060"/>
                </a:solidFill>
              </a:rPr>
              <a:t>Update</a:t>
            </a:r>
          </a:p>
          <a:p>
            <a:pPr marL="5715">
              <a:lnSpc>
                <a:spcPct val="100000"/>
              </a:lnSpc>
              <a:spcBef>
                <a:spcPts val="5"/>
              </a:spcBef>
            </a:pPr>
            <a:endParaRPr lang="en-US" sz="2500" dirty="0">
              <a:latin typeface="Times New Roman"/>
              <a:cs typeface="Times New Roman"/>
            </a:endParaRPr>
          </a:p>
          <a:p>
            <a:pPr marL="5715">
              <a:lnSpc>
                <a:spcPct val="100000"/>
              </a:lnSpc>
            </a:pPr>
            <a:r>
              <a:rPr lang="en-US" sz="1800" spc="-5" dirty="0">
                <a:solidFill>
                  <a:srgbClr val="002060"/>
                </a:solidFill>
              </a:rPr>
              <a:t>Presented </a:t>
            </a:r>
            <a:r>
              <a:rPr lang="en-US" sz="1800" dirty="0">
                <a:solidFill>
                  <a:srgbClr val="002060"/>
                </a:solidFill>
              </a:rPr>
              <a:t>by: </a:t>
            </a:r>
            <a:r>
              <a:rPr lang="en-US" sz="1800" spc="-5" dirty="0">
                <a:solidFill>
                  <a:srgbClr val="002060"/>
                </a:solidFill>
              </a:rPr>
              <a:t>Pamela Smith</a:t>
            </a:r>
          </a:p>
          <a:p>
            <a:pPr marL="5715">
              <a:lnSpc>
                <a:spcPct val="100000"/>
              </a:lnSpc>
            </a:pPr>
            <a:r>
              <a:rPr lang="en-US" sz="1800" spc="-5" dirty="0">
                <a:solidFill>
                  <a:srgbClr val="002060"/>
                </a:solidFill>
              </a:rPr>
              <a:t>Lori McGuire</a:t>
            </a:r>
          </a:p>
          <a:p>
            <a:pPr marL="8255">
              <a:lnSpc>
                <a:spcPct val="100000"/>
              </a:lnSpc>
            </a:pPr>
            <a:r>
              <a:rPr lang="en-US" sz="1800" spc="-5" dirty="0">
                <a:solidFill>
                  <a:srgbClr val="002060"/>
                </a:solidFill>
              </a:rPr>
              <a:t>August 6, 2020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707" y="5822879"/>
            <a:ext cx="1480313" cy="103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14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367" y="1175205"/>
            <a:ext cx="10515600" cy="4605914"/>
          </a:xfrm>
        </p:spPr>
        <p:txBody>
          <a:bodyPr>
            <a:normAutofit fontScale="92500"/>
          </a:bodyPr>
          <a:lstStyle/>
          <a:p>
            <a:pPr marL="299085" marR="5080" indent="-287020">
              <a:lnSpc>
                <a:spcPct val="100000"/>
              </a:lnSpc>
              <a:tabLst>
                <a:tab pos="299085" algn="l"/>
              </a:tabLst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 Code specifies the </a:t>
            </a:r>
            <a:r>
              <a:rPr lang="en-US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districts adopt</a:t>
            </a:r>
            <a:r>
              <a:rPr lang="en-US" spc="-8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  for the following </a:t>
            </a:r>
            <a:r>
              <a:rPr lang="en-US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July 1 and includes this provision in E.C.</a:t>
            </a:r>
            <a:r>
              <a:rPr lang="en-US" spc="-18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42127(h):</a:t>
            </a:r>
            <a:endParaRPr lang="en-US" sz="4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94995" marR="113030" indent="-285115">
              <a:lnSpc>
                <a:spcPct val="100000"/>
              </a:lnSpc>
              <a:tabLst>
                <a:tab pos="594995" algn="l"/>
              </a:tabLst>
            </a:pPr>
            <a:r>
              <a:rPr lang="en-US" sz="24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later than 45 days after the Governor signs the annual Budget Act,</a:t>
            </a:r>
            <a:r>
              <a:rPr lang="en-US" sz="2400" spc="15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sz="24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  district shall </a:t>
            </a:r>
            <a:r>
              <a:rPr lang="en-US" sz="24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</a:t>
            </a:r>
            <a:r>
              <a:rPr lang="en-US" sz="24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available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public </a:t>
            </a:r>
            <a:r>
              <a:rPr lang="en-US" sz="24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lang="en-US" sz="24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revisions in revenues and  expenditures that it has </a:t>
            </a:r>
            <a:r>
              <a:rPr lang="en-US" sz="24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made </a:t>
            </a:r>
            <a:r>
              <a:rPr lang="en-US" sz="24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its budget to reflect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funding </a:t>
            </a:r>
            <a:r>
              <a:rPr lang="en-US" sz="24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made </a:t>
            </a:r>
            <a:r>
              <a:rPr lang="en-US" sz="24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available by  that Budget</a:t>
            </a:r>
            <a:r>
              <a:rPr lang="en-US" sz="2400" spc="-1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</a:p>
          <a:p>
            <a:pPr marL="594995" marR="113030" indent="-285115">
              <a:lnSpc>
                <a:spcPct val="100000"/>
              </a:lnSpc>
              <a:tabLst>
                <a:tab pos="594995" algn="l"/>
              </a:tabLst>
            </a:pPr>
            <a:r>
              <a:rPr lang="en-US" sz="24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Governor Newsom signed the 2020-21 Budget Act on June 29</a:t>
            </a:r>
            <a:r>
              <a:rPr lang="en-US" sz="2400" spc="-5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several significant changes from the May Revision</a:t>
            </a:r>
            <a:endParaRPr lang="en-US" sz="3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265" marR="55244" indent="-457200">
              <a:lnSpc>
                <a:spcPct val="100000"/>
              </a:lnSpc>
              <a:tabLst>
                <a:tab pos="299085" algn="l"/>
              </a:tabLst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full revision of the </a:t>
            </a:r>
            <a:r>
              <a:rPr lang="en-US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not a requirement during this </a:t>
            </a:r>
            <a:r>
              <a:rPr lang="en-US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time;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rather</a:t>
            </a:r>
            <a:r>
              <a:rPr lang="en-US" spc="-19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en-US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 an opportunity for </a:t>
            </a:r>
            <a:r>
              <a:rPr lang="en-US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communicating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material impacts of the amended </a:t>
            </a:r>
            <a:r>
              <a:rPr lang="en-US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 on the </a:t>
            </a:r>
            <a:r>
              <a:rPr lang="en-US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district’s</a:t>
            </a:r>
            <a:r>
              <a:rPr lang="en-US" spc="-1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6367" y="467319"/>
            <a:ext cx="5231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Why a 45 Day Revision?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8012" y="5588950"/>
            <a:ext cx="1481456" cy="103031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2374" y="6197175"/>
            <a:ext cx="9985638" cy="2918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70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4" y="49158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spc="-10" dirty="0">
                <a:solidFill>
                  <a:srgbClr val="002060"/>
                </a:solidFill>
                <a:latin typeface="Calibri"/>
                <a:cs typeface="Calibri"/>
              </a:rPr>
              <a:t>Changes </a:t>
            </a:r>
            <a:r>
              <a:rPr lang="en-US" b="1" spc="-25" dirty="0">
                <a:solidFill>
                  <a:srgbClr val="002060"/>
                </a:solidFill>
                <a:latin typeface="Calibri"/>
                <a:cs typeface="Calibri"/>
              </a:rPr>
              <a:t>to </a:t>
            </a:r>
            <a:r>
              <a:rPr lang="en-US" b="1" dirty="0">
                <a:solidFill>
                  <a:srgbClr val="002060"/>
                </a:solidFill>
                <a:latin typeface="Calibri"/>
                <a:cs typeface="Calibri"/>
              </a:rPr>
              <a:t>the </a:t>
            </a:r>
            <a:r>
              <a:rPr lang="en-US" b="1" spc="-25" dirty="0">
                <a:solidFill>
                  <a:srgbClr val="002060"/>
                </a:solidFill>
                <a:latin typeface="Calibri"/>
                <a:cs typeface="Calibri"/>
              </a:rPr>
              <a:t>State </a:t>
            </a:r>
            <a:r>
              <a:rPr lang="en-US" b="1" spc="-15" dirty="0">
                <a:solidFill>
                  <a:srgbClr val="002060"/>
                </a:solidFill>
                <a:latin typeface="Calibri"/>
                <a:cs typeface="Calibri"/>
              </a:rPr>
              <a:t>Budget </a:t>
            </a:r>
            <a:r>
              <a:rPr lang="en-US" b="1" spc="-10" dirty="0">
                <a:solidFill>
                  <a:srgbClr val="002060"/>
                </a:solidFill>
                <a:latin typeface="Calibri"/>
                <a:cs typeface="Calibri"/>
              </a:rPr>
              <a:t>From </a:t>
            </a:r>
            <a:r>
              <a:rPr lang="en-US" b="1" spc="-20" dirty="0">
                <a:solidFill>
                  <a:srgbClr val="002060"/>
                </a:solidFill>
                <a:latin typeface="Calibri"/>
                <a:cs typeface="Calibri"/>
              </a:rPr>
              <a:t>May</a:t>
            </a:r>
            <a:r>
              <a:rPr lang="en-US" b="1" spc="1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b="1" spc="-10" dirty="0">
                <a:solidFill>
                  <a:srgbClr val="002060"/>
                </a:solidFill>
                <a:latin typeface="Calibri"/>
                <a:cs typeface="Calibri"/>
              </a:rPr>
              <a:t>Revision</a:t>
            </a:r>
            <a:r>
              <a:rPr lang="en-US" dirty="0">
                <a:solidFill>
                  <a:srgbClr val="002060"/>
                </a:solidFill>
                <a:latin typeface="Calibri"/>
                <a:cs typeface="Calibri"/>
              </a:rPr>
              <a:t/>
            </a:r>
            <a:br>
              <a:rPr lang="en-US" dirty="0">
                <a:solidFill>
                  <a:srgbClr val="002060"/>
                </a:solidFill>
                <a:latin typeface="Calibri"/>
                <a:cs typeface="Calibri"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420238"/>
            <a:ext cx="10515600" cy="5311302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002060"/>
                </a:solidFill>
              </a:rPr>
              <a:t>Proposed 10% Reduction to LCFF Restored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</a:rPr>
              <a:t>2.31% COLA not funded; 7.69% reduction eliminated</a:t>
            </a:r>
          </a:p>
          <a:p>
            <a:r>
              <a:rPr lang="en-US" sz="2600" dirty="0">
                <a:solidFill>
                  <a:srgbClr val="002060"/>
                </a:solidFill>
              </a:rPr>
              <a:t>Establishes Deferral Apportionment Schedule for 20-21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</a:rPr>
              <a:t>Defers $9.175 Billion during 2020-21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</a:rPr>
              <a:t>If federal funding received by 15 Oct 2020, deferrals will be reduced</a:t>
            </a:r>
          </a:p>
          <a:p>
            <a:r>
              <a:rPr lang="en-US" sz="2600" dirty="0">
                <a:solidFill>
                  <a:srgbClr val="002060"/>
                </a:solidFill>
              </a:rPr>
              <a:t>Provides </a:t>
            </a:r>
            <a:r>
              <a:rPr lang="en-US" sz="2600" b="0" i="0" dirty="0">
                <a:solidFill>
                  <a:srgbClr val="002060"/>
                </a:solidFill>
                <a:effectLst/>
              </a:rPr>
              <a:t>Coronavirus Aid, Relief, and Economic Security (CARES) Act funding</a:t>
            </a:r>
            <a:endParaRPr lang="en-US" sz="2600" dirty="0">
              <a:solidFill>
                <a:srgbClr val="002060"/>
              </a:solidFill>
            </a:endParaRPr>
          </a:p>
          <a:p>
            <a:pPr lvl="1"/>
            <a:r>
              <a:rPr lang="en-US" sz="2600" dirty="0">
                <a:solidFill>
                  <a:srgbClr val="002060"/>
                </a:solidFill>
              </a:rPr>
              <a:t>Must adopt Learning Continuity and Attendance Plan (LCAP) by 30 Sept 2020</a:t>
            </a:r>
          </a:p>
          <a:p>
            <a:r>
              <a:rPr lang="en-US" sz="2600" dirty="0">
                <a:solidFill>
                  <a:srgbClr val="002060"/>
                </a:solidFill>
              </a:rPr>
              <a:t>Provides $645 Million for Special Education Services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67" y="5701227"/>
            <a:ext cx="11473666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8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73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Changes to Revenues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9088" y="1801389"/>
            <a:ext cx="2333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Full LCFF funding minus COLA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9088" y="2010778"/>
            <a:ext cx="2770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MediCal administration adjustment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67" y="5701227"/>
            <a:ext cx="11473666" cy="10303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921299" y="4140179"/>
            <a:ext cx="3254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One-Time funding with restrictions on use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21299" y="4587550"/>
            <a:ext cx="3254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One-Time funding with restrictions on use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21299" y="4378161"/>
            <a:ext cx="2739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Special Education Funding Increase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82202" y="2729136"/>
            <a:ext cx="2611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Net difference -  $ 4,424,909.00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82202" y="5123078"/>
            <a:ext cx="2491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Net difference -  $6,171,721.00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3D4758F-55A3-4CFF-AC93-B88F64D35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209" y="1355947"/>
            <a:ext cx="6007510" cy="402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687"/>
            <a:ext cx="10515600" cy="105934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Changes to Ending Fund Balances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53" y="5638381"/>
            <a:ext cx="11473666" cy="10303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1109A6C-CF33-44FC-B794-8C1C0964D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844" y="1241251"/>
            <a:ext cx="6512032" cy="42082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ECB6A4-6C34-4B53-A243-1C7DB27EBDFA}"/>
              </a:ext>
            </a:extLst>
          </p:cNvPr>
          <p:cNvSpPr txBox="1"/>
          <p:nvPr/>
        </p:nvSpPr>
        <p:spPr>
          <a:xfrm>
            <a:off x="7418029" y="1914214"/>
            <a:ext cx="1603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CARES Act Funding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127875A-2E0C-4FB9-A221-6A513F7CAE70}"/>
              </a:ext>
            </a:extLst>
          </p:cNvPr>
          <p:cNvSpPr txBox="1"/>
          <p:nvPr/>
        </p:nvSpPr>
        <p:spPr>
          <a:xfrm>
            <a:off x="7418029" y="2135607"/>
            <a:ext cx="1793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Expense Adjustments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3898830-B772-450E-8CC3-B31324080669}"/>
              </a:ext>
            </a:extLst>
          </p:cNvPr>
          <p:cNvSpPr txBox="1"/>
          <p:nvPr/>
        </p:nvSpPr>
        <p:spPr>
          <a:xfrm>
            <a:off x="7418029" y="4403514"/>
            <a:ext cx="1603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CARES Act Funding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D0AFD35-5CE5-467C-A034-264D1530331C}"/>
              </a:ext>
            </a:extLst>
          </p:cNvPr>
          <p:cNvSpPr txBox="1"/>
          <p:nvPr/>
        </p:nvSpPr>
        <p:spPr>
          <a:xfrm>
            <a:off x="7375069" y="4926484"/>
            <a:ext cx="3292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CARES Act Funding/Expense Adjustments*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113116F-7653-4291-841D-CC2637690C8E}"/>
              </a:ext>
            </a:extLst>
          </p:cNvPr>
          <p:cNvSpPr txBox="1"/>
          <p:nvPr/>
        </p:nvSpPr>
        <p:spPr>
          <a:xfrm>
            <a:off x="949844" y="5530933"/>
            <a:ext cx="7960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Depending on guidelines, district may be able to offset unrestricted expenses with CARES Act Funding</a:t>
            </a:r>
          </a:p>
        </p:txBody>
      </p:sp>
    </p:spTree>
    <p:extLst>
      <p:ext uri="{BB962C8B-B14F-4D97-AF65-F5344CB8AC3E}">
        <p14:creationId xmlns:p14="http://schemas.microsoft.com/office/powerpoint/2010/main" val="383013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8528C-FB41-470E-A6F7-321F0F461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601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Deferrals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1B1607B-E68C-4226-911F-77D9CCF04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836" y="2752436"/>
            <a:ext cx="4384429" cy="32168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862A3B9-22D9-4EDF-A98D-ED9BBC9E6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18" y="5775336"/>
            <a:ext cx="11479763" cy="1030313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ED8F20DC-F2F8-4D75-A12E-3732392DA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367" y="1117047"/>
            <a:ext cx="10515600" cy="1325563"/>
          </a:xfrm>
        </p:spPr>
        <p:txBody>
          <a:bodyPr>
            <a:normAutofit/>
          </a:bodyPr>
          <a:lstStyle/>
          <a:p>
            <a:pPr marL="299085" marR="5080" indent="-287020">
              <a:lnSpc>
                <a:spcPct val="100000"/>
              </a:lnSpc>
              <a:tabLst>
                <a:tab pos="299085" algn="l"/>
              </a:tabLst>
            </a:pPr>
            <a:r>
              <a:rPr lang="en-US" sz="2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state will defer portions of the apportionments due to districts beginning in Feb 2021</a:t>
            </a:r>
          </a:p>
          <a:p>
            <a:pPr marL="756285" marR="5080" lvl="1" indent="-287020">
              <a:lnSpc>
                <a:spcPct val="100000"/>
              </a:lnSpc>
              <a:tabLst>
                <a:tab pos="299085" algn="l"/>
              </a:tabLst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Cash will be monitored on a monthly basis</a:t>
            </a:r>
          </a:p>
          <a:p>
            <a:pPr marL="469265" marR="5080" lvl="1" indent="0">
              <a:lnSpc>
                <a:spcPct val="100000"/>
              </a:lnSpc>
              <a:buNone/>
              <a:tabLst>
                <a:tab pos="299085" algn="l"/>
              </a:tabLst>
            </a:pPr>
            <a:endParaRPr lang="en-US" sz="35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9AC72BE-1EED-4A73-8EF0-8BC4E7E421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3273" y="2442610"/>
            <a:ext cx="4124198" cy="386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84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57" y="5684618"/>
            <a:ext cx="11473666" cy="103031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934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Multi-Year Projection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A4634B1A-CD72-48B4-A177-1D81C505C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238"/>
            <a:ext cx="10515600" cy="531130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Declining Revenues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0% COLAs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Lower Unduplicated Pupil Percentage (UPP) 3-Year Average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Increasing Expenses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Step and Column Increases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Increases to Cal PERS/Cal STRS and Health and Welfare</a:t>
            </a:r>
          </a:p>
          <a:p>
            <a:r>
              <a:rPr lang="en-US" dirty="0">
                <a:solidFill>
                  <a:srgbClr val="002060"/>
                </a:solidFill>
              </a:rPr>
              <a:t>District continues to have a structural deficit</a:t>
            </a:r>
          </a:p>
          <a:p>
            <a:r>
              <a:rPr lang="en-US" dirty="0">
                <a:solidFill>
                  <a:srgbClr val="002060"/>
                </a:solidFill>
              </a:rPr>
              <a:t>District will be unable to meet state- and board-mandated reserves unless expenses reduced significantly over next several years</a:t>
            </a:r>
          </a:p>
        </p:txBody>
      </p:sp>
    </p:spTree>
    <p:extLst>
      <p:ext uri="{BB962C8B-B14F-4D97-AF65-F5344CB8AC3E}">
        <p14:creationId xmlns:p14="http://schemas.microsoft.com/office/powerpoint/2010/main" val="397952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4674</TotalTime>
  <Words>372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Changes to the State Budget From May Revision </vt:lpstr>
      <vt:lpstr>Changes to Revenues</vt:lpstr>
      <vt:lpstr>Changes to Ending Fund Balances</vt:lpstr>
      <vt:lpstr>Deferrals</vt:lpstr>
      <vt:lpstr>Multi-Year Projection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 Smith</dc:creator>
  <cp:lastModifiedBy>Melissa Naslund</cp:lastModifiedBy>
  <cp:revision>32</cp:revision>
  <dcterms:created xsi:type="dcterms:W3CDTF">2020-07-29T17:01:55Z</dcterms:created>
  <dcterms:modified xsi:type="dcterms:W3CDTF">2020-08-04T23:09:02Z</dcterms:modified>
</cp:coreProperties>
</file>